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2B93DE-E081-49F3-883B-09FAAC983F54}" v="7" dt="2018-02-25T21:35:03.557"/>
    <p1510:client id="{6392369C-2E3C-4B29-BA28-6A869E6A9B9E}" v="132" dt="2018-02-25T22:39:20.277"/>
    <p1510:client id="{655CA185-86BC-4CFB-81BA-6068B67A3844}" v="12" dt="2018-02-25T22:05:10.137"/>
    <p1510:client id="{4E8E142B-99C9-4FDA-BAED-1D31AA67E6E4}" v="42" dt="2018-02-25T22:35:21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6E52-AC7D-4785-97B8-11758C9D1D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AE 3531: </a:t>
            </a:r>
            <a:br>
              <a:rPr lang="en-US" dirty="0">
                <a:latin typeface="+mj-ea"/>
                <a:cs typeface="+mj-ea"/>
              </a:rPr>
            </a:br>
            <a:r>
              <a:rPr lang="en-US" dirty="0"/>
              <a:t>Intro to your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644E5-7344-448F-91DC-6687F17701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Kaplan &amp; Morgan Cook</a:t>
            </a:r>
          </a:p>
        </p:txBody>
      </p:sp>
    </p:spTree>
    <p:extLst>
      <p:ext uri="{BB962C8B-B14F-4D97-AF65-F5344CB8AC3E}">
        <p14:creationId xmlns:p14="http://schemas.microsoft.com/office/powerpoint/2010/main" val="256621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EA0182-BC93-46D5-963C-93248125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Let’s See a demo!</a:t>
            </a:r>
          </a:p>
        </p:txBody>
      </p:sp>
    </p:spTree>
    <p:extLst>
      <p:ext uri="{BB962C8B-B14F-4D97-AF65-F5344CB8AC3E}">
        <p14:creationId xmlns:p14="http://schemas.microsoft.com/office/powerpoint/2010/main" val="113319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EA0182-BC93-46D5-963C-93248125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9699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B15ED4-0F54-461A-972D-FFDAF5D3B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6991" y="2097085"/>
            <a:ext cx="4875211" cy="391823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provide a complete understanding of a very basic, yet functional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 of </a:t>
            </a:r>
            <a:r>
              <a:rPr lang="en-US" dirty="0" err="1"/>
              <a:t>Quanser</a:t>
            </a:r>
            <a:r>
              <a:rPr lang="en-US" dirty="0"/>
              <a:t> (AE 4610)</a:t>
            </a:r>
          </a:p>
          <a:p>
            <a:pPr marL="800100" lvl="1" indent="-342900">
              <a:buAutoNum type="arabicPeriod"/>
            </a:pPr>
            <a:r>
              <a:rPr lang="en-US" dirty="0"/>
              <a:t>Expensive (~$10k - $20k)</a:t>
            </a:r>
          </a:p>
          <a:p>
            <a:pPr marL="800100" lvl="1" indent="-342900">
              <a:buAutoNum type="arabicPeriod"/>
            </a:pPr>
            <a:r>
              <a:rPr lang="en-US" dirty="0"/>
              <a:t>Bulky</a:t>
            </a:r>
          </a:p>
          <a:p>
            <a:pPr marL="800100" lvl="1" indent="-342900">
              <a:buAutoNum type="arabicPeriod"/>
            </a:pPr>
            <a:r>
              <a:rPr lang="en-US" dirty="0"/>
              <a:t>Complex (Both Theory and Software)</a:t>
            </a:r>
          </a:p>
          <a:p>
            <a:pPr marL="285750" indent="-285750">
              <a:buChar char="•"/>
            </a:pPr>
            <a:r>
              <a:rPr lang="en-US" dirty="0"/>
              <a:t>Why you are doing this project:</a:t>
            </a:r>
          </a:p>
          <a:p>
            <a:pPr marL="800100" lvl="1" indent="-342900">
              <a:buAutoNum type="arabicPeriod"/>
            </a:pPr>
            <a:r>
              <a:rPr lang="en-US" dirty="0"/>
              <a:t>Introduction to various types of control</a:t>
            </a:r>
          </a:p>
          <a:p>
            <a:pPr marL="800100" lvl="1" indent="-342900">
              <a:buAutoNum type="arabicPeriod"/>
            </a:pPr>
            <a:r>
              <a:rPr lang="en-US" dirty="0"/>
              <a:t>Transparency of the controller</a:t>
            </a:r>
          </a:p>
          <a:p>
            <a:pPr marL="800100" lvl="1" indent="-342900">
              <a:buAutoNum type="arabicPeriod"/>
            </a:pPr>
            <a:r>
              <a:rPr lang="en-US" dirty="0"/>
              <a:t>Experience with Arduino and basic electromechanical systems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A4DDD9-129B-4535-9C16-12F98A28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Rationale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94242F-0FC5-4CA5-B4BF-3932F968CC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68589" y="1382437"/>
            <a:ext cx="5648709" cy="3262129"/>
          </a:xfrm>
        </p:spPr>
      </p:pic>
    </p:spTree>
    <p:extLst>
      <p:ext uri="{BB962C8B-B14F-4D97-AF65-F5344CB8AC3E}">
        <p14:creationId xmlns:p14="http://schemas.microsoft.com/office/powerpoint/2010/main" val="51848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FFA4E-E049-4BD0-BFC9-37A945E7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if...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EC6E4-670A-407B-9253-3169267F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 could have your own personal system?</a:t>
            </a:r>
          </a:p>
          <a:p>
            <a:r>
              <a:rPr lang="en-US" dirty="0"/>
              <a:t>It was simple, compact, and affordable?</a:t>
            </a:r>
          </a:p>
          <a:p>
            <a:r>
              <a:rPr lang="en-US" dirty="0"/>
              <a:t>It could replace your final exam?</a:t>
            </a:r>
          </a:p>
        </p:txBody>
      </p:sp>
    </p:spTree>
    <p:extLst>
      <p:ext uri="{BB962C8B-B14F-4D97-AF65-F5344CB8AC3E}">
        <p14:creationId xmlns:p14="http://schemas.microsoft.com/office/powerpoint/2010/main" val="345354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21E04-AC3C-4ED9-BE5F-0A6FDF76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5965105" cy="1477963"/>
          </a:xfrm>
        </p:spPr>
        <p:txBody>
          <a:bodyPr/>
          <a:lstStyle/>
          <a:p>
            <a:r>
              <a:rPr lang="en-US" dirty="0"/>
              <a:t>Introducing The T-RECS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86CAA8-2332-420B-B60D-56996898CA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dirty="0"/>
              <a:t>T</a:t>
            </a:r>
            <a:r>
              <a:rPr lang="en-US" dirty="0"/>
              <a:t>ransportable</a:t>
            </a:r>
          </a:p>
          <a:p>
            <a:r>
              <a:rPr lang="en-US" b="1" u="sng" dirty="0"/>
              <a:t>R</a:t>
            </a:r>
            <a:r>
              <a:rPr lang="en-US" dirty="0"/>
              <a:t>otorcraft</a:t>
            </a:r>
          </a:p>
          <a:p>
            <a:r>
              <a:rPr lang="en-US" b="1" u="sng" dirty="0"/>
              <a:t>E</a:t>
            </a:r>
            <a:r>
              <a:rPr lang="en-US" dirty="0"/>
              <a:t>lectronic</a:t>
            </a:r>
          </a:p>
          <a:p>
            <a:r>
              <a:rPr lang="en-US" b="1" u="sng" dirty="0"/>
              <a:t>C</a:t>
            </a:r>
            <a:r>
              <a:rPr lang="en-US" dirty="0"/>
              <a:t>ontrol</a:t>
            </a:r>
          </a:p>
          <a:p>
            <a:r>
              <a:rPr lang="en-US" b="1" u="sng" dirty="0"/>
              <a:t>S</a:t>
            </a:r>
            <a:r>
              <a:rPr lang="en-US" dirty="0"/>
              <a:t>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786FE-2922-45D8-A01A-930B6AAB6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3" t="13465" r="16140" b="14221"/>
          <a:stretch/>
        </p:blipFill>
        <p:spPr>
          <a:xfrm rot="5400000">
            <a:off x="7964578" y="943481"/>
            <a:ext cx="3065416" cy="2749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5A00D-3A88-4F0D-84E2-C753995AB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0" t="5154" r="2616"/>
          <a:stretch/>
        </p:blipFill>
        <p:spPr>
          <a:xfrm rot="5400000">
            <a:off x="3522319" y="2418946"/>
            <a:ext cx="4165790" cy="38268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AE494C-AAEF-4E9D-90B7-31341B6E191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52715" y="4332381"/>
            <a:ext cx="1521172" cy="16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6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4B76-75FE-4A47-A906-72B68528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0B6-813E-4B03-94EE-31CC5DABEE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Brushless DC Motor</a:t>
            </a:r>
          </a:p>
          <a:p>
            <a:pPr lvl="1"/>
            <a:r>
              <a:rPr lang="en-US" dirty="0"/>
              <a:t>Common amongst RC Hobbyists</a:t>
            </a:r>
          </a:p>
          <a:p>
            <a:r>
              <a:rPr lang="en-US" dirty="0"/>
              <a:t>Arm on Low-Friction Bearing</a:t>
            </a:r>
          </a:p>
          <a:p>
            <a:pPr lvl="1"/>
            <a:r>
              <a:rPr lang="en-US" dirty="0"/>
              <a:t>Simple &amp; Easy to Model</a:t>
            </a:r>
          </a:p>
          <a:p>
            <a:r>
              <a:rPr lang="en-US" dirty="0"/>
              <a:t>Rotary Position Sensor</a:t>
            </a:r>
          </a:p>
          <a:p>
            <a:pPr lvl="1"/>
            <a:r>
              <a:rPr lang="en-US" dirty="0"/>
              <a:t>Fixed to Arm Shaft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205745-C2C3-49B8-A4C9-D20BE7E9DF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395" t="23159" r="41551" b="19058"/>
          <a:stretch/>
        </p:blipFill>
        <p:spPr>
          <a:xfrm rot="5400000">
            <a:off x="5133975" y="3357653"/>
            <a:ext cx="2993160" cy="254063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FF3F4C-4093-4554-8293-F2CB47CB2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7" r="45869" b="9155"/>
          <a:stretch/>
        </p:blipFill>
        <p:spPr>
          <a:xfrm rot="5400000">
            <a:off x="7406543" y="-768226"/>
            <a:ext cx="2045995" cy="4819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12254-7554-44EB-AB78-0CBBDE1852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55" t="14398" r="26100" b="16093"/>
          <a:stretch/>
        </p:blipFill>
        <p:spPr>
          <a:xfrm rot="5400000">
            <a:off x="8496300" y="3098860"/>
            <a:ext cx="3003991" cy="30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3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6D02C1C-A88F-4789-AFE2-E84748E1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Features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7F4F3DB-EF90-43FB-9FC4-2682FF37A4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Electronic Speed Controller</a:t>
            </a:r>
          </a:p>
          <a:p>
            <a:pPr lvl="1"/>
            <a:r>
              <a:rPr lang="en-US" dirty="0"/>
              <a:t>Commonly Found in Quadcopters</a:t>
            </a:r>
          </a:p>
          <a:p>
            <a:r>
              <a:rPr lang="en-US" dirty="0"/>
              <a:t>Printed Circuit Board</a:t>
            </a:r>
          </a:p>
          <a:p>
            <a:pPr lvl="1"/>
            <a:r>
              <a:rPr lang="en-US" dirty="0"/>
              <a:t>Consolidated Electronics</a:t>
            </a:r>
          </a:p>
          <a:p>
            <a:r>
              <a:rPr lang="en-US" dirty="0"/>
              <a:t>Arduino Microcontroller &amp; Software</a:t>
            </a:r>
          </a:p>
          <a:p>
            <a:pPr lvl="1"/>
            <a:r>
              <a:rPr lang="en-US" dirty="0"/>
              <a:t>Transparent &amp; Easy to Follow</a:t>
            </a:r>
          </a:p>
          <a:p>
            <a:pPr lvl="1"/>
            <a:endParaRPr lang="en-US" dirty="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42D87536-FD35-46EB-84D6-AC45F1A990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3917"/>
          <a:stretch/>
        </p:blipFill>
        <p:spPr>
          <a:xfrm>
            <a:off x="5899889" y="3288250"/>
            <a:ext cx="5306667" cy="289710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98DDB-1592-4A1E-9617-99B5DD82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828" y="518244"/>
            <a:ext cx="2514933" cy="2514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521593-D6C1-4FD8-94A8-6091020C5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53" y="719497"/>
            <a:ext cx="2882899" cy="21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2568-28C2-4FF1-AE6D-933CC54A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get one?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58032B6-248E-46B9-A918-A1439FE9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08"/>
          <a:stretch/>
        </p:blipFill>
        <p:spPr>
          <a:xfrm rot="5400000">
            <a:off x="6553200" y="352425"/>
            <a:ext cx="2875250" cy="2887102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8F7D12-9E29-4514-AD7F-B24D07B8D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5" r="12157"/>
          <a:stretch/>
        </p:blipFill>
        <p:spPr>
          <a:xfrm rot="5400000">
            <a:off x="4871065" y="3158364"/>
            <a:ext cx="2880735" cy="32683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1474D5-B31E-4A9A-A763-B385738BB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4" r="16013"/>
          <a:stretch/>
        </p:blipFill>
        <p:spPr>
          <a:xfrm rot="5400000">
            <a:off x="8437694" y="3034483"/>
            <a:ext cx="2887806" cy="352927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7B66444-AC0F-4DA2-B474-8C1B8C1AC9DD}"/>
              </a:ext>
            </a:extLst>
          </p:cNvPr>
          <p:cNvSpPr/>
          <p:nvPr/>
        </p:nvSpPr>
        <p:spPr>
          <a:xfrm>
            <a:off x="1272988" y="2160965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make it!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~$50 kit containing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Printed Circuit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Electronic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Mounting Hardware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Motor &amp; ESC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STL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Arduino Code</a:t>
            </a:r>
          </a:p>
        </p:txBody>
      </p:sp>
    </p:spTree>
    <p:extLst>
      <p:ext uri="{BB962C8B-B14F-4D97-AF65-F5344CB8AC3E}">
        <p14:creationId xmlns:p14="http://schemas.microsoft.com/office/powerpoint/2010/main" val="221947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0F87-9D84-488D-809E-423DC8DF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&amp; Assembly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F4A9A-1880-4A4A-99BC-76E7929A1D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3D Printing</a:t>
            </a:r>
          </a:p>
          <a:p>
            <a:r>
              <a:rPr lang="en-US" dirty="0"/>
              <a:t>Soldering</a:t>
            </a:r>
          </a:p>
          <a:p>
            <a:r>
              <a:rPr lang="en-US" dirty="0"/>
              <a:t>Software</a:t>
            </a:r>
          </a:p>
          <a:p>
            <a:r>
              <a:rPr lang="en-US" dirty="0"/>
              <a:t>Stay Tuned for User Manual…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93782D-42D6-4078-9304-B6C0FEB182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03775" y="478164"/>
            <a:ext cx="2953871" cy="194894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E7300-56B4-4762-8441-9B1C890F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87" y="2567463"/>
            <a:ext cx="4878389" cy="152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A90E4-9419-4A0E-B05B-4943936A4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707" y="4321391"/>
            <a:ext cx="2766081" cy="188223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2264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FE4D04-D09C-4CAB-BC92-F5AC580C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5"/>
          <a:stretch/>
        </p:blipFill>
        <p:spPr>
          <a:xfrm rot="5400000">
            <a:off x="6411248" y="1698542"/>
            <a:ext cx="4105836" cy="3936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B3DF6-4769-4DB7-BF80-A2F11093D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19" b="13965"/>
          <a:stretch/>
        </p:blipFill>
        <p:spPr>
          <a:xfrm>
            <a:off x="6496143" y="1613647"/>
            <a:ext cx="3933430" cy="4105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CD85-E588-4D05-A367-76FED1DC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Safety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C0D2A-B385-4C28-9268-316675412E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000" dirty="0"/>
              <a:t>These systems may be small, but the motors still operate at high speeds (~20,000 RPM)</a:t>
            </a:r>
          </a:p>
          <a:p>
            <a:pPr marL="285750" indent="-285750">
              <a:buChar char="•"/>
            </a:pPr>
            <a:r>
              <a:rPr lang="en-US" sz="2000" dirty="0"/>
              <a:t>This can easily cut your hands or fingers</a:t>
            </a:r>
          </a:p>
          <a:p>
            <a:pPr marL="742950" lvl="1" indent="-285750">
              <a:buChar char="•"/>
            </a:pPr>
            <a:r>
              <a:rPr lang="en-US" sz="1800" dirty="0"/>
              <a:t>May require a trip to the ER and some stitches</a:t>
            </a:r>
          </a:p>
          <a:p>
            <a:pPr marL="285750" indent="-285750">
              <a:buChar char="•"/>
            </a:pPr>
            <a:r>
              <a:rPr lang="en-US" sz="2000" dirty="0"/>
              <a:t>Secure your system to your workbench</a:t>
            </a:r>
          </a:p>
          <a:p>
            <a:pPr marL="742950" lvl="1" indent="-285750"/>
            <a:r>
              <a:rPr lang="en-US" sz="1600" dirty="0"/>
              <a:t>Looking into cages</a:t>
            </a:r>
          </a:p>
          <a:p>
            <a:pPr marL="285750" indent="-285750">
              <a:buChar char="•"/>
            </a:pPr>
            <a:r>
              <a:rPr lang="en-US" sz="2000" dirty="0"/>
              <a:t>Be Careful!</a:t>
            </a:r>
          </a:p>
        </p:txBody>
      </p:sp>
    </p:spTree>
    <p:extLst>
      <p:ext uri="{BB962C8B-B14F-4D97-AF65-F5344CB8AC3E}">
        <p14:creationId xmlns:p14="http://schemas.microsoft.com/office/powerpoint/2010/main" val="1256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638</TotalTime>
  <Words>252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Circuit</vt:lpstr>
      <vt:lpstr>AE 3531:  Intro to your final project</vt:lpstr>
      <vt:lpstr>Rationale</vt:lpstr>
      <vt:lpstr>What if...</vt:lpstr>
      <vt:lpstr>Introducing The T-RECS</vt:lpstr>
      <vt:lpstr>Mechanical Features</vt:lpstr>
      <vt:lpstr>electrical Features</vt:lpstr>
      <vt:lpstr>where do I get one?</vt:lpstr>
      <vt:lpstr>Manufacturing &amp; Assembly</vt:lpstr>
      <vt:lpstr>A note on Safety</vt:lpstr>
      <vt:lpstr>Let’s See a demo!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 3531:  Intro to your final project</dc:title>
  <dc:creator/>
  <cp:lastModifiedBy>Brian Kaplan</cp:lastModifiedBy>
  <cp:revision>8</cp:revision>
  <dcterms:created xsi:type="dcterms:W3CDTF">2018-02-23T05:24:52Z</dcterms:created>
  <dcterms:modified xsi:type="dcterms:W3CDTF">2018-02-27T00:30:17Z</dcterms:modified>
</cp:coreProperties>
</file>